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58" r:id="rId17"/>
    <p:sldId id="292" r:id="rId18"/>
    <p:sldId id="301" r:id="rId19"/>
    <p:sldId id="293" r:id="rId20"/>
    <p:sldId id="294" r:id="rId21"/>
    <p:sldId id="295" r:id="rId22"/>
    <p:sldId id="296" r:id="rId23"/>
    <p:sldId id="297" r:id="rId24"/>
    <p:sldId id="298" r:id="rId25"/>
    <p:sldId id="302" r:id="rId26"/>
    <p:sldId id="299" r:id="rId27"/>
    <p:sldId id="300" r:id="rId28"/>
    <p:sldId id="303" r:id="rId29"/>
    <p:sldId id="304" r:id="rId30"/>
    <p:sldId id="259" r:id="rId31"/>
    <p:sldId id="305" r:id="rId32"/>
    <p:sldId id="306" r:id="rId33"/>
    <p:sldId id="307" r:id="rId34"/>
    <p:sldId id="308" r:id="rId35"/>
    <p:sldId id="260" r:id="rId36"/>
    <p:sldId id="261" r:id="rId37"/>
  </p:sldIdLst>
  <p:sldSz cx="18288000" cy="10287000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534" y="-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3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aif.ru/politics/putin-podpisal-ukaz-o-provedenii-goda-edinstva-narodov-rossii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4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4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29.jpg"/><Relationship Id="rId3" Type="http://schemas.openxmlformats.org/officeDocument/2006/relationships/image" Target="../media/image3.png"/><Relationship Id="rId7" Type="http://schemas.openxmlformats.org/officeDocument/2006/relationships/image" Target="../media/image23.jpg"/><Relationship Id="rId12" Type="http://schemas.openxmlformats.org/officeDocument/2006/relationships/image" Target="../media/image2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27.jpg"/><Relationship Id="rId5" Type="http://schemas.openxmlformats.org/officeDocument/2006/relationships/image" Target="../media/image4.svg"/><Relationship Id="rId10" Type="http://schemas.openxmlformats.org/officeDocument/2006/relationships/image" Target="../media/image26.jpg"/><Relationship Id="rId9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4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4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4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DE0E6">
                <a:alpha val="100000"/>
              </a:srgbClr>
            </a:gs>
            <a:gs pos="100000">
              <a:srgbClr val="004AA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0526" y="0"/>
            <a:ext cx="18582774" cy="10287000"/>
          </a:xfrm>
          <a:custGeom>
            <a:avLst/>
            <a:gdLst/>
            <a:ahLst/>
            <a:cxnLst/>
            <a:rect l="l" t="t" r="r" b="b"/>
            <a:pathLst>
              <a:path w="18582774" h="10287000">
                <a:moveTo>
                  <a:pt x="0" y="0"/>
                </a:moveTo>
                <a:lnTo>
                  <a:pt x="18582773" y="0"/>
                </a:lnTo>
                <a:lnTo>
                  <a:pt x="1858277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977" b="-1773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22503" y="-385257"/>
            <a:ext cx="6901165" cy="4181932"/>
          </a:xfrm>
          <a:custGeom>
            <a:avLst/>
            <a:gdLst/>
            <a:ahLst/>
            <a:cxnLst/>
            <a:rect l="l" t="t" r="r" b="b"/>
            <a:pathLst>
              <a:path w="6901165" h="4181932">
                <a:moveTo>
                  <a:pt x="0" y="0"/>
                </a:moveTo>
                <a:lnTo>
                  <a:pt x="6901164" y="0"/>
                </a:lnTo>
                <a:lnTo>
                  <a:pt x="6901164" y="4181932"/>
                </a:lnTo>
                <a:lnTo>
                  <a:pt x="0" y="41819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220" b="-822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94247" y="7326101"/>
            <a:ext cx="18476495" cy="5509355"/>
          </a:xfrm>
          <a:custGeom>
            <a:avLst/>
            <a:gdLst/>
            <a:ahLst/>
            <a:cxnLst/>
            <a:rect l="l" t="t" r="r" b="b"/>
            <a:pathLst>
              <a:path w="18476495" h="5509355">
                <a:moveTo>
                  <a:pt x="0" y="0"/>
                </a:moveTo>
                <a:lnTo>
                  <a:pt x="18476494" y="0"/>
                </a:lnTo>
                <a:lnTo>
                  <a:pt x="18476494" y="5509355"/>
                </a:lnTo>
                <a:lnTo>
                  <a:pt x="0" y="5509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5" name="Объект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4941" y="1273457"/>
            <a:ext cx="12041132" cy="85758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0526" y="0"/>
            <a:ext cx="18582774" cy="10287000"/>
          </a:xfrm>
          <a:custGeom>
            <a:avLst/>
            <a:gdLst/>
            <a:ahLst/>
            <a:cxnLst/>
            <a:rect l="l" t="t" r="r" b="b"/>
            <a:pathLst>
              <a:path w="18582774" h="10287000">
                <a:moveTo>
                  <a:pt x="0" y="0"/>
                </a:moveTo>
                <a:lnTo>
                  <a:pt x="18582773" y="0"/>
                </a:lnTo>
                <a:lnTo>
                  <a:pt x="1858277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977" b="-1773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22503" y="-385257"/>
            <a:ext cx="6901165" cy="4181932"/>
          </a:xfrm>
          <a:custGeom>
            <a:avLst/>
            <a:gdLst/>
            <a:ahLst/>
            <a:cxnLst/>
            <a:rect l="l" t="t" r="r" b="b"/>
            <a:pathLst>
              <a:path w="6901165" h="4181932">
                <a:moveTo>
                  <a:pt x="0" y="0"/>
                </a:moveTo>
                <a:lnTo>
                  <a:pt x="6901164" y="0"/>
                </a:lnTo>
                <a:lnTo>
                  <a:pt x="6901164" y="4181932"/>
                </a:lnTo>
                <a:lnTo>
                  <a:pt x="0" y="41819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220" b="-822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94247" y="7326101"/>
            <a:ext cx="18476495" cy="5509355"/>
          </a:xfrm>
          <a:custGeom>
            <a:avLst/>
            <a:gdLst/>
            <a:ahLst/>
            <a:cxnLst/>
            <a:rect l="l" t="t" r="r" b="b"/>
            <a:pathLst>
              <a:path w="18476495" h="5509355">
                <a:moveTo>
                  <a:pt x="0" y="0"/>
                </a:moveTo>
                <a:lnTo>
                  <a:pt x="18476494" y="0"/>
                </a:lnTo>
                <a:lnTo>
                  <a:pt x="18476494" y="5509355"/>
                </a:lnTo>
                <a:lnTo>
                  <a:pt x="0" y="5509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Подзаголовок 8"/>
          <p:cNvSpPr txBox="1">
            <a:spLocks/>
          </p:cNvSpPr>
          <p:nvPr/>
        </p:nvSpPr>
        <p:spPr>
          <a:xfrm>
            <a:off x="2489979" y="3571235"/>
            <a:ext cx="13833475" cy="37548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spcBef>
                <a:spcPts val="0"/>
              </a:spcBef>
              <a:buNone/>
            </a:pPr>
            <a:r>
              <a:rPr lang="ru-RU" sz="5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знаменателен тем, что, по сути, </a:t>
            </a:r>
          </a:p>
          <a:p>
            <a:pPr marL="0" indent="0" algn="ctr">
              <a:lnSpc>
                <a:spcPct val="114000"/>
              </a:lnSpc>
              <a:spcBef>
                <a:spcPts val="0"/>
              </a:spcBef>
              <a:buNone/>
            </a:pPr>
            <a:r>
              <a:rPr lang="ru-RU" sz="5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единства расширен до целого</a:t>
            </a:r>
          </a:p>
          <a:p>
            <a:pPr marL="0" indent="0" algn="ctr">
              <a:lnSpc>
                <a:spcPct val="114000"/>
              </a:lnSpc>
              <a:spcBef>
                <a:spcPts val="0"/>
              </a:spcBef>
              <a:buNone/>
            </a:pPr>
            <a:r>
              <a:rPr lang="ru-RU" sz="5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единства народов  России</a:t>
            </a:r>
            <a:endParaRPr lang="ru-RU" sz="5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212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0526" y="0"/>
            <a:ext cx="18582774" cy="10287000"/>
          </a:xfrm>
          <a:custGeom>
            <a:avLst/>
            <a:gdLst/>
            <a:ahLst/>
            <a:cxnLst/>
            <a:rect l="l" t="t" r="r" b="b"/>
            <a:pathLst>
              <a:path w="18582774" h="10287000">
                <a:moveTo>
                  <a:pt x="0" y="0"/>
                </a:moveTo>
                <a:lnTo>
                  <a:pt x="18582773" y="0"/>
                </a:lnTo>
                <a:lnTo>
                  <a:pt x="1858277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977" b="-1773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94247" y="7326101"/>
            <a:ext cx="18476495" cy="5509355"/>
          </a:xfrm>
          <a:custGeom>
            <a:avLst/>
            <a:gdLst/>
            <a:ahLst/>
            <a:cxnLst/>
            <a:rect l="l" t="t" r="r" b="b"/>
            <a:pathLst>
              <a:path w="18476495" h="5509355">
                <a:moveTo>
                  <a:pt x="0" y="0"/>
                </a:moveTo>
                <a:lnTo>
                  <a:pt x="18476494" y="0"/>
                </a:lnTo>
                <a:lnTo>
                  <a:pt x="18476494" y="5509355"/>
                </a:lnTo>
                <a:lnTo>
                  <a:pt x="0" y="55093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5" name="Объект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54645"/>
            <a:ext cx="9936090" cy="6127255"/>
          </a:xfrm>
          <a:prstGeom prst="rect">
            <a:avLst/>
          </a:prstGeom>
        </p:spPr>
      </p:pic>
      <p:sp>
        <p:nvSpPr>
          <p:cNvPr id="6" name="Объект 7"/>
          <p:cNvSpPr txBox="1">
            <a:spLocks/>
          </p:cNvSpPr>
          <p:nvPr/>
        </p:nvSpPr>
        <p:spPr>
          <a:xfrm>
            <a:off x="11125200" y="1250050"/>
            <a:ext cx="6492875" cy="633184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ноября 2025 года</a:t>
            </a:r>
          </a:p>
          <a:p>
            <a:pPr marL="0" indent="0">
              <a:lnSpc>
                <a:spcPct val="114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 председательством Владимира Владимировича Путина прошло заседание Совета при Президенте по межнациональным отношениям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274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0526" y="0"/>
            <a:ext cx="18582774" cy="10287000"/>
          </a:xfrm>
          <a:custGeom>
            <a:avLst/>
            <a:gdLst/>
            <a:ahLst/>
            <a:cxnLst/>
            <a:rect l="l" t="t" r="r" b="b"/>
            <a:pathLst>
              <a:path w="18582774" h="10287000">
                <a:moveTo>
                  <a:pt x="0" y="0"/>
                </a:moveTo>
                <a:lnTo>
                  <a:pt x="18582773" y="0"/>
                </a:lnTo>
                <a:lnTo>
                  <a:pt x="1858277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977" b="-1773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94247" y="7326101"/>
            <a:ext cx="18476495" cy="5509355"/>
          </a:xfrm>
          <a:custGeom>
            <a:avLst/>
            <a:gdLst/>
            <a:ahLst/>
            <a:cxnLst/>
            <a:rect l="l" t="t" r="r" b="b"/>
            <a:pathLst>
              <a:path w="18476495" h="5509355">
                <a:moveTo>
                  <a:pt x="0" y="0"/>
                </a:moveTo>
                <a:lnTo>
                  <a:pt x="18476494" y="0"/>
                </a:lnTo>
                <a:lnTo>
                  <a:pt x="18476494" y="5509355"/>
                </a:lnTo>
                <a:lnTo>
                  <a:pt x="0" y="55093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5" name="Объект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5874"/>
            <a:ext cx="9793532" cy="6757536"/>
          </a:xfrm>
          <a:prstGeom prst="rect">
            <a:avLst/>
          </a:prstGeom>
        </p:spPr>
      </p:pic>
      <p:sp>
        <p:nvSpPr>
          <p:cNvPr id="6" name="Объект 9"/>
          <p:cNvSpPr txBox="1">
            <a:spLocks/>
          </p:cNvSpPr>
          <p:nvPr/>
        </p:nvSpPr>
        <p:spPr>
          <a:xfrm>
            <a:off x="10591800" y="1181100"/>
            <a:ext cx="6629400" cy="6982310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4000"/>
              </a:lnSpc>
              <a:spcBef>
                <a:spcPts val="0"/>
              </a:spcBef>
              <a:spcAft>
                <a:spcPts val="800"/>
              </a:spcAft>
              <a:buFont typeface="Arial" pitchFamily="34" charset="0"/>
              <a:buNone/>
            </a:pPr>
            <a:r>
              <a:rPr lang="ru-RU" sz="1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Инициатива об </a:t>
            </a:r>
            <a:r>
              <a:rPr lang="ru-RU" sz="12800" u="sng" dirty="0" smtClean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объявлении 2026 года Годом единства народов России</a:t>
            </a:r>
            <a:r>
              <a:rPr lang="ru-RU" sz="1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была выдвинута атаманом Всероссийского казачьего общества Виталием Кузнецовым на совещании и получила поддержку президента Владимира Путина</a:t>
            </a:r>
          </a:p>
          <a:p>
            <a:pPr marL="0" indent="0">
              <a:lnSpc>
                <a:spcPct val="134000"/>
              </a:lnSpc>
              <a:spcBef>
                <a:spcPts val="0"/>
              </a:spcBef>
              <a:spcAft>
                <a:spcPts val="800"/>
              </a:spcAft>
              <a:buFont typeface="Arial" pitchFamily="34" charset="0"/>
              <a:buNone/>
            </a:pPr>
            <a:r>
              <a:rPr lang="ru-RU" sz="12800" dirty="0" smtClean="0">
                <a:solidFill>
                  <a:srgbClr val="2B365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Виталий Кузнецов: </a:t>
            </a:r>
            <a:r>
              <a:rPr lang="ru-RU" sz="1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«От того, насколько мы будем сплочены, от понимания важности мира и согласия между народами зависит грядущее процветание нашей России»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23681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0526" y="0"/>
            <a:ext cx="18582774" cy="10287000"/>
          </a:xfrm>
          <a:custGeom>
            <a:avLst/>
            <a:gdLst/>
            <a:ahLst/>
            <a:cxnLst/>
            <a:rect l="l" t="t" r="r" b="b"/>
            <a:pathLst>
              <a:path w="18582774" h="10287000">
                <a:moveTo>
                  <a:pt x="0" y="0"/>
                </a:moveTo>
                <a:lnTo>
                  <a:pt x="18582773" y="0"/>
                </a:lnTo>
                <a:lnTo>
                  <a:pt x="1858277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977" b="-1773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94247" y="7326101"/>
            <a:ext cx="18476495" cy="5509355"/>
          </a:xfrm>
          <a:custGeom>
            <a:avLst/>
            <a:gdLst/>
            <a:ahLst/>
            <a:cxnLst/>
            <a:rect l="l" t="t" r="r" b="b"/>
            <a:pathLst>
              <a:path w="18476495" h="5509355">
                <a:moveTo>
                  <a:pt x="0" y="0"/>
                </a:moveTo>
                <a:lnTo>
                  <a:pt x="18476494" y="0"/>
                </a:lnTo>
                <a:lnTo>
                  <a:pt x="18476494" y="5509355"/>
                </a:lnTo>
                <a:lnTo>
                  <a:pt x="0" y="55093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81" b="33578"/>
          <a:stretch/>
        </p:blipFill>
        <p:spPr>
          <a:xfrm>
            <a:off x="4114800" y="221796"/>
            <a:ext cx="11024615" cy="984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093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0526" y="0"/>
            <a:ext cx="18582774" cy="10287000"/>
          </a:xfrm>
          <a:custGeom>
            <a:avLst/>
            <a:gdLst/>
            <a:ahLst/>
            <a:cxnLst/>
            <a:rect l="l" t="t" r="r" b="b"/>
            <a:pathLst>
              <a:path w="18582774" h="10287000">
                <a:moveTo>
                  <a:pt x="0" y="0"/>
                </a:moveTo>
                <a:lnTo>
                  <a:pt x="18582773" y="0"/>
                </a:lnTo>
                <a:lnTo>
                  <a:pt x="1858277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977" b="-1773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94247" y="7326101"/>
            <a:ext cx="18476495" cy="5509355"/>
          </a:xfrm>
          <a:custGeom>
            <a:avLst/>
            <a:gdLst/>
            <a:ahLst/>
            <a:cxnLst/>
            <a:rect l="l" t="t" r="r" b="b"/>
            <a:pathLst>
              <a:path w="18476495" h="5509355">
                <a:moveTo>
                  <a:pt x="0" y="0"/>
                </a:moveTo>
                <a:lnTo>
                  <a:pt x="18476494" y="0"/>
                </a:lnTo>
                <a:lnTo>
                  <a:pt x="18476494" y="5509355"/>
                </a:lnTo>
                <a:lnTo>
                  <a:pt x="0" y="55093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Подзаголовок 8"/>
          <p:cNvSpPr txBox="1">
            <a:spLocks/>
          </p:cNvSpPr>
          <p:nvPr/>
        </p:nvSpPr>
        <p:spPr>
          <a:xfrm>
            <a:off x="2209800" y="2705101"/>
            <a:ext cx="14477999" cy="46210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spcBef>
                <a:spcPts val="0"/>
              </a:spcBef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 целях укрепления национального единства, мира и согласия между народами Российской Федерации постановляю: провести в 2026 году в Российской Федерации Год единства народов России» </a:t>
            </a:r>
          </a:p>
          <a:p>
            <a:pPr marL="0" indent="0" algn="r">
              <a:lnSpc>
                <a:spcPct val="114000"/>
              </a:lnSpc>
              <a:spcBef>
                <a:spcPts val="0"/>
              </a:spcBef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В.В. Путин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313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0526" y="0"/>
            <a:ext cx="18582774" cy="10287000"/>
          </a:xfrm>
          <a:custGeom>
            <a:avLst/>
            <a:gdLst/>
            <a:ahLst/>
            <a:cxnLst/>
            <a:rect l="l" t="t" r="r" b="b"/>
            <a:pathLst>
              <a:path w="18582774" h="10287000">
                <a:moveTo>
                  <a:pt x="0" y="0"/>
                </a:moveTo>
                <a:lnTo>
                  <a:pt x="18582773" y="0"/>
                </a:lnTo>
                <a:lnTo>
                  <a:pt x="1858277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977" b="-1773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94247" y="7326101"/>
            <a:ext cx="18476495" cy="5509355"/>
          </a:xfrm>
          <a:custGeom>
            <a:avLst/>
            <a:gdLst/>
            <a:ahLst/>
            <a:cxnLst/>
            <a:rect l="l" t="t" r="r" b="b"/>
            <a:pathLst>
              <a:path w="18476495" h="5509355">
                <a:moveTo>
                  <a:pt x="0" y="0"/>
                </a:moveTo>
                <a:lnTo>
                  <a:pt x="18476494" y="0"/>
                </a:lnTo>
                <a:lnTo>
                  <a:pt x="18476494" y="5509355"/>
                </a:lnTo>
                <a:lnTo>
                  <a:pt x="0" y="55093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5" name="Объект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2" y="1943100"/>
            <a:ext cx="9136858" cy="6091237"/>
          </a:xfrm>
          <a:prstGeom prst="rect">
            <a:avLst/>
          </a:prstGeom>
        </p:spPr>
      </p:pic>
      <p:sp>
        <p:nvSpPr>
          <p:cNvPr id="6" name="Объект 9"/>
          <p:cNvSpPr txBox="1">
            <a:spLocks/>
          </p:cNvSpPr>
          <p:nvPr/>
        </p:nvSpPr>
        <p:spPr>
          <a:xfrm>
            <a:off x="9810249" y="520599"/>
            <a:ext cx="7905750" cy="680550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 Президента РФ </a:t>
            </a:r>
          </a:p>
          <a:p>
            <a:pPr marL="0" indent="0" algn="ctr">
              <a:lnSpc>
                <a:spcPct val="114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ru-RU" b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19 декабря 2012 года №1666</a:t>
            </a:r>
            <a:r>
              <a:rPr lang="ru-RU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 algn="ctr">
              <a:lnSpc>
                <a:spcPct val="114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ru-RU" b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Стратегии государственной национальной политики Российской Федерации на период до 2025 года»</a:t>
            </a:r>
            <a:endParaRPr lang="ru-RU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4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Прошедшие 13 лет – это большой исторический период, который характеризуется серьёзными изменениями как внутри страны, так и вовне. Приняты поправки в Конституцию России, которыми признано исторически сложившееся государственное единство. Страна приросла Крымом, нашими историческими регионами. В результате на Родину вернулись миллионы наших сограждан, и их нужно интегрировать в жизнь страны»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42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DE0E6">
                <a:alpha val="100000"/>
              </a:srgbClr>
            </a:gs>
            <a:gs pos="100000">
              <a:srgbClr val="004AA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050" y="-13600"/>
            <a:ext cx="18582774" cy="10287000"/>
          </a:xfrm>
          <a:custGeom>
            <a:avLst/>
            <a:gdLst/>
            <a:ahLst/>
            <a:cxnLst/>
            <a:rect l="l" t="t" r="r" b="b"/>
            <a:pathLst>
              <a:path w="18582774" h="10287000">
                <a:moveTo>
                  <a:pt x="0" y="0"/>
                </a:moveTo>
                <a:lnTo>
                  <a:pt x="18582773" y="0"/>
                </a:lnTo>
                <a:lnTo>
                  <a:pt x="1858277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977" b="-1773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94247" y="7326101"/>
            <a:ext cx="18476495" cy="5509355"/>
          </a:xfrm>
          <a:custGeom>
            <a:avLst/>
            <a:gdLst/>
            <a:ahLst/>
            <a:cxnLst/>
            <a:rect l="l" t="t" r="r" b="b"/>
            <a:pathLst>
              <a:path w="18476495" h="5509355">
                <a:moveTo>
                  <a:pt x="0" y="0"/>
                </a:moveTo>
                <a:lnTo>
                  <a:pt x="18476494" y="0"/>
                </a:lnTo>
                <a:lnTo>
                  <a:pt x="18476494" y="5509355"/>
                </a:lnTo>
                <a:lnTo>
                  <a:pt x="0" y="55093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Заголовок 7"/>
          <p:cNvSpPr txBox="1">
            <a:spLocks/>
          </p:cNvSpPr>
          <p:nvPr/>
        </p:nvSpPr>
        <p:spPr>
          <a:xfrm>
            <a:off x="2895600" y="495300"/>
            <a:ext cx="11887200" cy="243839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ноября 2025 года Владимир Путин подписал </a:t>
            </a:r>
            <a:br>
              <a:rPr 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указ «О Стратегии государственной национальной политики Российской Федерации на период до 2036 года»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l="4227" b="22298"/>
          <a:stretch/>
        </p:blipFill>
        <p:spPr>
          <a:xfrm>
            <a:off x="1295400" y="2309111"/>
            <a:ext cx="16513682" cy="797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032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DE0E6">
                <a:alpha val="100000"/>
              </a:srgbClr>
            </a:gs>
            <a:gs pos="100000">
              <a:srgbClr val="004AA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0526" y="0"/>
            <a:ext cx="18582774" cy="10287000"/>
          </a:xfrm>
          <a:custGeom>
            <a:avLst/>
            <a:gdLst/>
            <a:ahLst/>
            <a:cxnLst/>
            <a:rect l="l" t="t" r="r" b="b"/>
            <a:pathLst>
              <a:path w="18582774" h="10287000">
                <a:moveTo>
                  <a:pt x="0" y="0"/>
                </a:moveTo>
                <a:lnTo>
                  <a:pt x="18582773" y="0"/>
                </a:lnTo>
                <a:lnTo>
                  <a:pt x="1858277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977" b="-1773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22503" y="-385257"/>
            <a:ext cx="6901165" cy="4181932"/>
          </a:xfrm>
          <a:custGeom>
            <a:avLst/>
            <a:gdLst/>
            <a:ahLst/>
            <a:cxnLst/>
            <a:rect l="l" t="t" r="r" b="b"/>
            <a:pathLst>
              <a:path w="6901165" h="4181932">
                <a:moveTo>
                  <a:pt x="0" y="0"/>
                </a:moveTo>
                <a:lnTo>
                  <a:pt x="6901164" y="0"/>
                </a:lnTo>
                <a:lnTo>
                  <a:pt x="6901164" y="4181932"/>
                </a:lnTo>
                <a:lnTo>
                  <a:pt x="0" y="41819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220" b="-822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94247" y="7326101"/>
            <a:ext cx="18476495" cy="5509355"/>
          </a:xfrm>
          <a:custGeom>
            <a:avLst/>
            <a:gdLst/>
            <a:ahLst/>
            <a:cxnLst/>
            <a:rect l="l" t="t" r="r" b="b"/>
            <a:pathLst>
              <a:path w="18476495" h="5509355">
                <a:moveTo>
                  <a:pt x="0" y="0"/>
                </a:moveTo>
                <a:lnTo>
                  <a:pt x="18476494" y="0"/>
                </a:lnTo>
                <a:lnTo>
                  <a:pt x="18476494" y="5509355"/>
                </a:lnTo>
                <a:lnTo>
                  <a:pt x="0" y="5509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Заголовок 7"/>
          <p:cNvSpPr txBox="1">
            <a:spLocks/>
          </p:cNvSpPr>
          <p:nvPr/>
        </p:nvSpPr>
        <p:spPr>
          <a:xfrm>
            <a:off x="8751454" y="673801"/>
            <a:ext cx="7783945" cy="22598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новизна </a:t>
            </a:r>
          </a:p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Стратегии государственной национальной политики на период 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2036 года 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8"/>
          <p:cNvSpPr txBox="1">
            <a:spLocks/>
          </p:cNvSpPr>
          <p:nvPr/>
        </p:nvSpPr>
        <p:spPr>
          <a:xfrm>
            <a:off x="1143000" y="3340435"/>
            <a:ext cx="16535399" cy="530826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Во-первых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начальная часть, посвященная оценке ситуации, написана фактически заново. Все-таки с момента принятия предыдущей редакции Стратегии (2012 года) прошло более десяти лет, появилось множество новых проблем, новых очень важных явлений, </a:t>
            </a: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начиная с «Крымского консенсуса». </a:t>
            </a: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Соответственно, сформулирован целый ряд новых вызовов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6500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DE0E6">
                <a:alpha val="100000"/>
              </a:srgbClr>
            </a:gs>
            <a:gs pos="100000">
              <a:srgbClr val="004AA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0526" y="0"/>
            <a:ext cx="18582774" cy="10287000"/>
          </a:xfrm>
          <a:custGeom>
            <a:avLst/>
            <a:gdLst/>
            <a:ahLst/>
            <a:cxnLst/>
            <a:rect l="l" t="t" r="r" b="b"/>
            <a:pathLst>
              <a:path w="18582774" h="10287000">
                <a:moveTo>
                  <a:pt x="0" y="0"/>
                </a:moveTo>
                <a:lnTo>
                  <a:pt x="18582773" y="0"/>
                </a:lnTo>
                <a:lnTo>
                  <a:pt x="1858277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977" b="-1773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22503" y="-385257"/>
            <a:ext cx="6901165" cy="4181932"/>
          </a:xfrm>
          <a:custGeom>
            <a:avLst/>
            <a:gdLst/>
            <a:ahLst/>
            <a:cxnLst/>
            <a:rect l="l" t="t" r="r" b="b"/>
            <a:pathLst>
              <a:path w="6901165" h="4181932">
                <a:moveTo>
                  <a:pt x="0" y="0"/>
                </a:moveTo>
                <a:lnTo>
                  <a:pt x="6901164" y="0"/>
                </a:lnTo>
                <a:lnTo>
                  <a:pt x="6901164" y="4181932"/>
                </a:lnTo>
                <a:lnTo>
                  <a:pt x="0" y="41819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220" b="-822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94247" y="7326101"/>
            <a:ext cx="18476495" cy="5509355"/>
          </a:xfrm>
          <a:custGeom>
            <a:avLst/>
            <a:gdLst/>
            <a:ahLst/>
            <a:cxnLst/>
            <a:rect l="l" t="t" r="r" b="b"/>
            <a:pathLst>
              <a:path w="18476495" h="5509355">
                <a:moveTo>
                  <a:pt x="0" y="0"/>
                </a:moveTo>
                <a:lnTo>
                  <a:pt x="18476494" y="0"/>
                </a:lnTo>
                <a:lnTo>
                  <a:pt x="18476494" y="5509355"/>
                </a:lnTo>
                <a:lnTo>
                  <a:pt x="0" y="5509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Заголовок 7"/>
          <p:cNvSpPr txBox="1">
            <a:spLocks/>
          </p:cNvSpPr>
          <p:nvPr/>
        </p:nvSpPr>
        <p:spPr>
          <a:xfrm>
            <a:off x="8751454" y="673801"/>
            <a:ext cx="7783945" cy="22598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новизна </a:t>
            </a:r>
          </a:p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Стратегии государственной национальной политики на период 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2036 года 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дзаголовок 8"/>
          <p:cNvSpPr txBox="1">
            <a:spLocks/>
          </p:cNvSpPr>
          <p:nvPr/>
        </p:nvSpPr>
        <p:spPr>
          <a:xfrm>
            <a:off x="1752600" y="3765626"/>
            <a:ext cx="15925800" cy="534599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4000"/>
              </a:lnSpc>
              <a:spcBef>
                <a:spcPts val="0"/>
              </a:spcBef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Во-вторых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 отличие от прежней версии подробно прописан не только федеральный уровень. </a:t>
            </a:r>
          </a:p>
          <a:p>
            <a:pPr marL="0" indent="0" algn="just">
              <a:lnSpc>
                <a:spcPct val="114000"/>
              </a:lnSpc>
              <a:spcBef>
                <a:spcPts val="0"/>
              </a:spcBef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значительной мере расширены полномочия регионов по реализации государственной национальной политики – и подчеркнута их ответственность. </a:t>
            </a:r>
          </a:p>
          <a:p>
            <a:pPr marL="0" indent="0" algn="just">
              <a:lnSpc>
                <a:spcPct val="114000"/>
              </a:lnSpc>
              <a:spcBef>
                <a:spcPts val="0"/>
              </a:spcBef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Введены полномочия и для муниципального уровня, чего в прежнем варианте практически не было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897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0526" y="0"/>
            <a:ext cx="18582774" cy="10287000"/>
          </a:xfrm>
          <a:custGeom>
            <a:avLst/>
            <a:gdLst/>
            <a:ahLst/>
            <a:cxnLst/>
            <a:rect l="l" t="t" r="r" b="b"/>
            <a:pathLst>
              <a:path w="18582774" h="10287000">
                <a:moveTo>
                  <a:pt x="0" y="0"/>
                </a:moveTo>
                <a:lnTo>
                  <a:pt x="18582773" y="0"/>
                </a:lnTo>
                <a:lnTo>
                  <a:pt x="1858277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977" b="-1773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94247" y="7326101"/>
            <a:ext cx="18476495" cy="5509355"/>
          </a:xfrm>
          <a:custGeom>
            <a:avLst/>
            <a:gdLst/>
            <a:ahLst/>
            <a:cxnLst/>
            <a:rect l="l" t="t" r="r" b="b"/>
            <a:pathLst>
              <a:path w="18476495" h="5509355">
                <a:moveTo>
                  <a:pt x="0" y="0"/>
                </a:moveTo>
                <a:lnTo>
                  <a:pt x="18476494" y="0"/>
                </a:lnTo>
                <a:lnTo>
                  <a:pt x="18476494" y="5509355"/>
                </a:lnTo>
                <a:lnTo>
                  <a:pt x="0" y="55093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38" y="0"/>
            <a:ext cx="18019248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10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DE0E6">
                <a:alpha val="100000"/>
              </a:srgbClr>
            </a:gs>
            <a:gs pos="100000">
              <a:srgbClr val="004AA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0526" y="0"/>
            <a:ext cx="18582774" cy="10287000"/>
          </a:xfrm>
          <a:custGeom>
            <a:avLst/>
            <a:gdLst/>
            <a:ahLst/>
            <a:cxnLst/>
            <a:rect l="l" t="t" r="r" b="b"/>
            <a:pathLst>
              <a:path w="18582774" h="10287000">
                <a:moveTo>
                  <a:pt x="0" y="0"/>
                </a:moveTo>
                <a:lnTo>
                  <a:pt x="18582773" y="0"/>
                </a:lnTo>
                <a:lnTo>
                  <a:pt x="1858277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977" b="-1773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22503" y="-385257"/>
            <a:ext cx="6901165" cy="4181932"/>
          </a:xfrm>
          <a:custGeom>
            <a:avLst/>
            <a:gdLst/>
            <a:ahLst/>
            <a:cxnLst/>
            <a:rect l="l" t="t" r="r" b="b"/>
            <a:pathLst>
              <a:path w="6901165" h="4181932">
                <a:moveTo>
                  <a:pt x="0" y="0"/>
                </a:moveTo>
                <a:lnTo>
                  <a:pt x="6901164" y="0"/>
                </a:lnTo>
                <a:lnTo>
                  <a:pt x="6901164" y="4181932"/>
                </a:lnTo>
                <a:lnTo>
                  <a:pt x="0" y="41819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220" b="-822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94247" y="7326101"/>
            <a:ext cx="18476495" cy="5509355"/>
          </a:xfrm>
          <a:custGeom>
            <a:avLst/>
            <a:gdLst/>
            <a:ahLst/>
            <a:cxnLst/>
            <a:rect l="l" t="t" r="r" b="b"/>
            <a:pathLst>
              <a:path w="18476495" h="5509355">
                <a:moveTo>
                  <a:pt x="0" y="0"/>
                </a:moveTo>
                <a:lnTo>
                  <a:pt x="18476494" y="0"/>
                </a:lnTo>
                <a:lnTo>
                  <a:pt x="18476494" y="5509355"/>
                </a:lnTo>
                <a:lnTo>
                  <a:pt x="0" y="5509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Подзаголовок 8"/>
          <p:cNvSpPr txBox="1">
            <a:spLocks/>
          </p:cNvSpPr>
          <p:nvPr/>
        </p:nvSpPr>
        <p:spPr>
          <a:xfrm>
            <a:off x="3429000" y="3063144"/>
            <a:ext cx="11506200" cy="444255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spcBef>
                <a:spcPts val="0"/>
              </a:spcBef>
              <a:buNone/>
            </a:pPr>
            <a:r>
              <a:rPr lang="ru-RU" sz="4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25 декабря 2025 года</a:t>
            </a:r>
          </a:p>
          <a:p>
            <a:pPr marL="0" indent="0" algn="ctr">
              <a:lnSpc>
                <a:spcPct val="114000"/>
              </a:lnSpc>
              <a:spcBef>
                <a:spcPts val="0"/>
              </a:spcBef>
              <a:buNone/>
            </a:pPr>
            <a:r>
              <a:rPr lang="ru-RU" sz="4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Указ № 962 «О проведении в Российской Федерации Года народов России»</a:t>
            </a:r>
          </a:p>
          <a:p>
            <a:pPr marL="0" indent="0" algn="ctr">
              <a:lnSpc>
                <a:spcPct val="114000"/>
              </a:lnSpc>
              <a:spcBef>
                <a:spcPts val="0"/>
              </a:spcBef>
              <a:buNone/>
            </a:pPr>
            <a:r>
              <a:rPr lang="ru-RU" sz="4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подписал президент Российской Федерации </a:t>
            </a:r>
          </a:p>
          <a:p>
            <a:pPr marL="0" indent="0" algn="ctr">
              <a:lnSpc>
                <a:spcPct val="114000"/>
              </a:lnSpc>
              <a:spcBef>
                <a:spcPts val="0"/>
              </a:spcBef>
              <a:buNone/>
            </a:pPr>
            <a:r>
              <a:rPr lang="ru-RU" sz="4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Владимир Владимирович Путин</a:t>
            </a:r>
          </a:p>
        </p:txBody>
      </p:sp>
    </p:spTree>
    <p:extLst>
      <p:ext uri="{BB962C8B-B14F-4D97-AF65-F5344CB8AC3E}">
        <p14:creationId xmlns:p14="http://schemas.microsoft.com/office/powerpoint/2010/main" val="177704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0526" y="0"/>
            <a:ext cx="18582774" cy="10287000"/>
          </a:xfrm>
          <a:custGeom>
            <a:avLst/>
            <a:gdLst/>
            <a:ahLst/>
            <a:cxnLst/>
            <a:rect l="l" t="t" r="r" b="b"/>
            <a:pathLst>
              <a:path w="18582774" h="10287000">
                <a:moveTo>
                  <a:pt x="0" y="0"/>
                </a:moveTo>
                <a:lnTo>
                  <a:pt x="18582773" y="0"/>
                </a:lnTo>
                <a:lnTo>
                  <a:pt x="1858277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977" b="-1773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94247" y="7326101"/>
            <a:ext cx="18476495" cy="5509355"/>
          </a:xfrm>
          <a:custGeom>
            <a:avLst/>
            <a:gdLst/>
            <a:ahLst/>
            <a:cxnLst/>
            <a:rect l="l" t="t" r="r" b="b"/>
            <a:pathLst>
              <a:path w="18476495" h="5509355">
                <a:moveTo>
                  <a:pt x="0" y="0"/>
                </a:moveTo>
                <a:lnTo>
                  <a:pt x="18476494" y="0"/>
                </a:lnTo>
                <a:lnTo>
                  <a:pt x="18476494" y="5509355"/>
                </a:lnTo>
                <a:lnTo>
                  <a:pt x="0" y="55093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Подзаголовок 8"/>
          <p:cNvSpPr txBox="1">
            <a:spLocks/>
          </p:cNvSpPr>
          <p:nvPr/>
        </p:nvSpPr>
        <p:spPr>
          <a:xfrm>
            <a:off x="1365161" y="1751527"/>
            <a:ext cx="16008439" cy="704957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  <a:spcBef>
                <a:spcPts val="0"/>
              </a:spcBef>
            </a:pP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4000"/>
              </a:lnSpc>
              <a:spcBef>
                <a:spcPts val="0"/>
              </a:spcBef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Старт Году единства народов России дал марафон, получивший название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«Россия — семья семей» </a:t>
            </a:r>
          </a:p>
          <a:p>
            <a:pPr marL="0" indent="0" algn="ctr">
              <a:lnSpc>
                <a:spcPct val="114000"/>
              </a:lnSpc>
              <a:spcBef>
                <a:spcPts val="0"/>
              </a:spcBef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Национальном центре «Россия»</a:t>
            </a:r>
          </a:p>
          <a:p>
            <a:pPr marL="0" indent="0" algn="ctr">
              <a:lnSpc>
                <a:spcPct val="114000"/>
              </a:lnSpc>
              <a:spcBef>
                <a:spcPts val="0"/>
              </a:spcBef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тысяч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представителей разных народов </a:t>
            </a:r>
          </a:p>
          <a:p>
            <a:pPr marL="0" indent="0" algn="ctr">
              <a:lnSpc>
                <a:spcPct val="114000"/>
              </a:lnSpc>
              <a:spcBef>
                <a:spcPts val="0"/>
              </a:spcBef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89 регионов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Федерации. </a:t>
            </a:r>
          </a:p>
          <a:p>
            <a:pPr marL="0" indent="0" algn="ctr">
              <a:lnSpc>
                <a:spcPct val="114000"/>
              </a:lnSpc>
              <a:spcBef>
                <a:spcPts val="0"/>
              </a:spcBef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центре внимания — уникальность РФ как государства, где сотни национальностей живут одной семьей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0528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0526" y="0"/>
            <a:ext cx="18582774" cy="10287000"/>
          </a:xfrm>
          <a:custGeom>
            <a:avLst/>
            <a:gdLst/>
            <a:ahLst/>
            <a:cxnLst/>
            <a:rect l="l" t="t" r="r" b="b"/>
            <a:pathLst>
              <a:path w="18582774" h="10287000">
                <a:moveTo>
                  <a:pt x="0" y="0"/>
                </a:moveTo>
                <a:lnTo>
                  <a:pt x="18582773" y="0"/>
                </a:lnTo>
                <a:lnTo>
                  <a:pt x="1858277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977" b="-1773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94247" y="7326101"/>
            <a:ext cx="18476495" cy="5509355"/>
          </a:xfrm>
          <a:custGeom>
            <a:avLst/>
            <a:gdLst/>
            <a:ahLst/>
            <a:cxnLst/>
            <a:rect l="l" t="t" r="r" b="b"/>
            <a:pathLst>
              <a:path w="18476495" h="5509355">
                <a:moveTo>
                  <a:pt x="0" y="0"/>
                </a:moveTo>
                <a:lnTo>
                  <a:pt x="18476494" y="0"/>
                </a:lnTo>
                <a:lnTo>
                  <a:pt x="18476494" y="5509355"/>
                </a:lnTo>
                <a:lnTo>
                  <a:pt x="0" y="55093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8486" y="95250"/>
            <a:ext cx="15144750" cy="1009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8963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0526" y="0"/>
            <a:ext cx="18582774" cy="10287000"/>
          </a:xfrm>
          <a:custGeom>
            <a:avLst/>
            <a:gdLst/>
            <a:ahLst/>
            <a:cxnLst/>
            <a:rect l="l" t="t" r="r" b="b"/>
            <a:pathLst>
              <a:path w="18582774" h="10287000">
                <a:moveTo>
                  <a:pt x="0" y="0"/>
                </a:moveTo>
                <a:lnTo>
                  <a:pt x="18582773" y="0"/>
                </a:lnTo>
                <a:lnTo>
                  <a:pt x="1858277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977" b="-1773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94247" y="7326101"/>
            <a:ext cx="18476495" cy="5509355"/>
          </a:xfrm>
          <a:custGeom>
            <a:avLst/>
            <a:gdLst/>
            <a:ahLst/>
            <a:cxnLst/>
            <a:rect l="l" t="t" r="r" b="b"/>
            <a:pathLst>
              <a:path w="18476495" h="5509355">
                <a:moveTo>
                  <a:pt x="0" y="0"/>
                </a:moveTo>
                <a:lnTo>
                  <a:pt x="18476494" y="0"/>
                </a:lnTo>
                <a:lnTo>
                  <a:pt x="18476494" y="5509355"/>
                </a:lnTo>
                <a:lnTo>
                  <a:pt x="0" y="55093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5" name="Объект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423" y="2357792"/>
            <a:ext cx="9203438" cy="6135624"/>
          </a:xfrm>
          <a:prstGeom prst="rect">
            <a:avLst/>
          </a:prstGeom>
        </p:spPr>
      </p:pic>
      <p:sp>
        <p:nvSpPr>
          <p:cNvPr id="6" name="Объект 9"/>
          <p:cNvSpPr txBox="1">
            <a:spLocks/>
          </p:cNvSpPr>
          <p:nvPr/>
        </p:nvSpPr>
        <p:spPr>
          <a:xfrm>
            <a:off x="9525000" y="1136818"/>
            <a:ext cx="8077200" cy="842628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endParaRPr lang="ru-RU" sz="28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endParaRPr lang="ru-RU" sz="4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4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 России проживает </a:t>
            </a:r>
            <a:r>
              <a:rPr lang="ru-RU" sz="4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194 народа</a:t>
            </a:r>
            <a:r>
              <a:rPr lang="ru-RU" sz="4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каждый со своими традициями и укладом. </a:t>
            </a:r>
          </a:p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4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И конечно, это требует выверенных подходов к государственной национальной политике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4093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0526" y="0"/>
            <a:ext cx="18582774" cy="10287000"/>
          </a:xfrm>
          <a:custGeom>
            <a:avLst/>
            <a:gdLst/>
            <a:ahLst/>
            <a:cxnLst/>
            <a:rect l="l" t="t" r="r" b="b"/>
            <a:pathLst>
              <a:path w="18582774" h="10287000">
                <a:moveTo>
                  <a:pt x="0" y="0"/>
                </a:moveTo>
                <a:lnTo>
                  <a:pt x="18582773" y="0"/>
                </a:lnTo>
                <a:lnTo>
                  <a:pt x="1858277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977" b="-1773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94247" y="7326101"/>
            <a:ext cx="18476495" cy="5509355"/>
          </a:xfrm>
          <a:custGeom>
            <a:avLst/>
            <a:gdLst/>
            <a:ahLst/>
            <a:cxnLst/>
            <a:rect l="l" t="t" r="r" b="b"/>
            <a:pathLst>
              <a:path w="18476495" h="5509355">
                <a:moveTo>
                  <a:pt x="0" y="0"/>
                </a:moveTo>
                <a:lnTo>
                  <a:pt x="18476494" y="0"/>
                </a:lnTo>
                <a:lnTo>
                  <a:pt x="18476494" y="5509355"/>
                </a:lnTo>
                <a:lnTo>
                  <a:pt x="0" y="55093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Объект 9"/>
          <p:cNvSpPr txBox="1">
            <a:spLocks/>
          </p:cNvSpPr>
          <p:nvPr/>
        </p:nvSpPr>
        <p:spPr>
          <a:xfrm>
            <a:off x="2057400" y="952500"/>
            <a:ext cx="14494012" cy="83058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4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 нашей стране насчитывается  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4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277 языков и диалектов</a:t>
            </a:r>
            <a:r>
              <a:rPr lang="ru-RU" sz="4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из которых более </a:t>
            </a:r>
            <a:r>
              <a:rPr lang="ru-RU" sz="4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150</a:t>
            </a:r>
            <a:r>
              <a:rPr lang="ru-RU" sz="4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 – это языки народов, исторически проживающих на территории страны. 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4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На стабильно высоком уровне показатели теле- и радиовещания на языках народов России, </a:t>
            </a:r>
            <a:r>
              <a:rPr lang="ru-RU" sz="4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65</a:t>
            </a:r>
            <a:r>
              <a:rPr lang="ru-RU" sz="4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и </a:t>
            </a:r>
            <a:r>
              <a:rPr lang="ru-RU" sz="4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59</a:t>
            </a:r>
            <a:r>
              <a:rPr lang="ru-RU" sz="4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[языков] соответственно.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4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Печатные газеты издаются более чем на</a:t>
            </a:r>
            <a:r>
              <a:rPr lang="ru-RU" sz="4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 60 </a:t>
            </a:r>
            <a:r>
              <a:rPr lang="ru-RU" sz="4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языках, журналы – на </a:t>
            </a:r>
            <a:r>
              <a:rPr lang="ru-RU" sz="4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35</a:t>
            </a:r>
            <a:r>
              <a:rPr lang="ru-RU" sz="4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книги – на </a:t>
            </a:r>
            <a:r>
              <a:rPr lang="ru-RU" sz="4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90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2982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0526" y="0"/>
            <a:ext cx="18582774" cy="10287000"/>
          </a:xfrm>
          <a:custGeom>
            <a:avLst/>
            <a:gdLst/>
            <a:ahLst/>
            <a:cxnLst/>
            <a:rect l="l" t="t" r="r" b="b"/>
            <a:pathLst>
              <a:path w="18582774" h="10287000">
                <a:moveTo>
                  <a:pt x="0" y="0"/>
                </a:moveTo>
                <a:lnTo>
                  <a:pt x="18582773" y="0"/>
                </a:lnTo>
                <a:lnTo>
                  <a:pt x="1858277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977" b="-1773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94247" y="7326101"/>
            <a:ext cx="18476495" cy="5509355"/>
          </a:xfrm>
          <a:custGeom>
            <a:avLst/>
            <a:gdLst/>
            <a:ahLst/>
            <a:cxnLst/>
            <a:rect l="l" t="t" r="r" b="b"/>
            <a:pathLst>
              <a:path w="18476495" h="5509355">
                <a:moveTo>
                  <a:pt x="0" y="0"/>
                </a:moveTo>
                <a:lnTo>
                  <a:pt x="18476494" y="0"/>
                </a:lnTo>
                <a:lnTo>
                  <a:pt x="18476494" y="5509355"/>
                </a:lnTo>
                <a:lnTo>
                  <a:pt x="0" y="55093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Заголовок 7"/>
          <p:cNvSpPr txBox="1">
            <a:spLocks/>
          </p:cNvSpPr>
          <p:nvPr/>
        </p:nvSpPr>
        <p:spPr>
          <a:xfrm>
            <a:off x="1676400" y="876300"/>
            <a:ext cx="14706600" cy="14414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цели Года единства народов России: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8"/>
          <p:cNvSpPr txBox="1">
            <a:spLocks/>
          </p:cNvSpPr>
          <p:nvPr/>
        </p:nvSpPr>
        <p:spPr>
          <a:xfrm>
            <a:off x="609600" y="2628900"/>
            <a:ext cx="17068800" cy="469720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4000"/>
              </a:lnSpc>
              <a:spcBef>
                <a:spcPts val="0"/>
              </a:spcBef>
              <a:tabLst>
                <a:tab pos="180340" algn="l"/>
              </a:tabLst>
            </a:pPr>
            <a:r>
              <a:rPr lang="ru-RU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Укрепление национального единства и гражданской сплочённости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  <a:tabLst>
                <a:tab pos="180340" algn="l"/>
              </a:tabLst>
            </a:pPr>
            <a:r>
              <a:rPr lang="ru-RU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Сохранение и популяризация культурного многообразия народов России 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  <a:tabLst>
                <a:tab pos="180340" algn="l"/>
              </a:tabLst>
            </a:pPr>
            <a:r>
              <a:rPr lang="ru-RU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уважения к традициям, языкам и обычаям разных этносов 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  <a:tabLst>
                <a:tab pos="180340" algn="l"/>
              </a:tabLst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Противодействие попыткам разжигания межнациональной розни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  <a:tabLst>
                <a:tab pos="180340" algn="l"/>
              </a:tabLst>
            </a:pP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  <a:spcBef>
                <a:spcPts val="0"/>
              </a:spcBef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0388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0526" y="0"/>
            <a:ext cx="18582774" cy="10287000"/>
          </a:xfrm>
          <a:custGeom>
            <a:avLst/>
            <a:gdLst/>
            <a:ahLst/>
            <a:cxnLst/>
            <a:rect l="l" t="t" r="r" b="b"/>
            <a:pathLst>
              <a:path w="18582774" h="10287000">
                <a:moveTo>
                  <a:pt x="0" y="0"/>
                </a:moveTo>
                <a:lnTo>
                  <a:pt x="18582773" y="0"/>
                </a:lnTo>
                <a:lnTo>
                  <a:pt x="1858277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977" b="-1773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94247" y="7326101"/>
            <a:ext cx="18476495" cy="5509355"/>
          </a:xfrm>
          <a:custGeom>
            <a:avLst/>
            <a:gdLst/>
            <a:ahLst/>
            <a:cxnLst/>
            <a:rect l="l" t="t" r="r" b="b"/>
            <a:pathLst>
              <a:path w="18476495" h="5509355">
                <a:moveTo>
                  <a:pt x="0" y="0"/>
                </a:moveTo>
                <a:lnTo>
                  <a:pt x="18476494" y="0"/>
                </a:lnTo>
                <a:lnTo>
                  <a:pt x="18476494" y="5509355"/>
                </a:lnTo>
                <a:lnTo>
                  <a:pt x="0" y="55093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Заголовок 7"/>
          <p:cNvSpPr txBox="1">
            <a:spLocks/>
          </p:cNvSpPr>
          <p:nvPr/>
        </p:nvSpPr>
        <p:spPr>
          <a:xfrm>
            <a:off x="1676400" y="876300"/>
            <a:ext cx="14706600" cy="14414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цели Года единства народов России: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8"/>
          <p:cNvSpPr txBox="1">
            <a:spLocks/>
          </p:cNvSpPr>
          <p:nvPr/>
        </p:nvSpPr>
        <p:spPr>
          <a:xfrm>
            <a:off x="609600" y="2628900"/>
            <a:ext cx="17068800" cy="469720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tabLst>
                <a:tab pos="180340" algn="l"/>
              </a:tabLst>
            </a:pPr>
            <a:r>
              <a:rPr lang="ru-RU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Воспитание </a:t>
            </a:r>
            <a: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детей и молодёжи чувства гордости за многонациональную Россию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tabLst>
                <a:tab pos="180340" algn="l"/>
              </a:tabLst>
            </a:pPr>
            <a:r>
              <a:rPr lang="ru-RU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Укрепить </a:t>
            </a:r>
            <a: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общероссийскую идентичность и взаимное уважение между народами, проживающими в Российской Федерации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tabLst>
                <a:tab pos="180340" algn="l"/>
              </a:tabLst>
            </a:pPr>
            <a:r>
              <a:rPr lang="ru-RU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Противодействовать </a:t>
            </a:r>
            <a: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попыткам извне разобщить российское общество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  <a:spcBef>
                <a:spcPts val="0"/>
              </a:spcBef>
              <a:tabLst>
                <a:tab pos="180340" algn="l"/>
              </a:tabLst>
            </a:pP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  <a:spcBef>
                <a:spcPts val="0"/>
              </a:spcBef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2508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0526" y="0"/>
            <a:ext cx="18582774" cy="10287000"/>
          </a:xfrm>
          <a:custGeom>
            <a:avLst/>
            <a:gdLst/>
            <a:ahLst/>
            <a:cxnLst/>
            <a:rect l="l" t="t" r="r" b="b"/>
            <a:pathLst>
              <a:path w="18582774" h="10287000">
                <a:moveTo>
                  <a:pt x="0" y="0"/>
                </a:moveTo>
                <a:lnTo>
                  <a:pt x="18582773" y="0"/>
                </a:lnTo>
                <a:lnTo>
                  <a:pt x="1858277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977" b="-1773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94247" y="7326101"/>
            <a:ext cx="18476495" cy="5509355"/>
          </a:xfrm>
          <a:custGeom>
            <a:avLst/>
            <a:gdLst/>
            <a:ahLst/>
            <a:cxnLst/>
            <a:rect l="l" t="t" r="r" b="b"/>
            <a:pathLst>
              <a:path w="18476495" h="5509355">
                <a:moveTo>
                  <a:pt x="0" y="0"/>
                </a:moveTo>
                <a:lnTo>
                  <a:pt x="18476494" y="0"/>
                </a:lnTo>
                <a:lnTo>
                  <a:pt x="18476494" y="5509355"/>
                </a:lnTo>
                <a:lnTo>
                  <a:pt x="0" y="55093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761" y="2628945"/>
            <a:ext cx="13792200" cy="7658055"/>
          </a:xfrm>
          <a:prstGeom prst="rect">
            <a:avLst/>
          </a:prstGeom>
        </p:spPr>
      </p:pic>
      <p:sp>
        <p:nvSpPr>
          <p:cNvPr id="6" name="Заголовок 7"/>
          <p:cNvSpPr txBox="1">
            <a:spLocks/>
          </p:cNvSpPr>
          <p:nvPr/>
        </p:nvSpPr>
        <p:spPr>
          <a:xfrm>
            <a:off x="1295400" y="80489"/>
            <a:ext cx="16459200" cy="277701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Красноярске стартовали мероприятия, посвящённые году единства народов страны </a:t>
            </a:r>
            <a:br>
              <a:rPr lang="ru-RU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национальном центре «Россия» на Дубровинского открылись тематические локации</a:t>
            </a: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008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0526" y="38100"/>
            <a:ext cx="18582774" cy="10287000"/>
          </a:xfrm>
          <a:custGeom>
            <a:avLst/>
            <a:gdLst/>
            <a:ahLst/>
            <a:cxnLst/>
            <a:rect l="l" t="t" r="r" b="b"/>
            <a:pathLst>
              <a:path w="18582774" h="10287000">
                <a:moveTo>
                  <a:pt x="0" y="0"/>
                </a:moveTo>
                <a:lnTo>
                  <a:pt x="18582773" y="0"/>
                </a:lnTo>
                <a:lnTo>
                  <a:pt x="1858277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977" b="-1773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94247" y="7326101"/>
            <a:ext cx="18476495" cy="5509355"/>
          </a:xfrm>
          <a:custGeom>
            <a:avLst/>
            <a:gdLst/>
            <a:ahLst/>
            <a:cxnLst/>
            <a:rect l="l" t="t" r="r" b="b"/>
            <a:pathLst>
              <a:path w="18476495" h="5509355">
                <a:moveTo>
                  <a:pt x="0" y="0"/>
                </a:moveTo>
                <a:lnTo>
                  <a:pt x="18476494" y="0"/>
                </a:lnTo>
                <a:lnTo>
                  <a:pt x="18476494" y="5509355"/>
                </a:lnTo>
                <a:lnTo>
                  <a:pt x="0" y="55093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rcRect l="5556" r="5556"/>
          <a:stretch>
            <a:fillRect/>
          </a:stretch>
        </p:blipFill>
        <p:spPr>
          <a:xfrm>
            <a:off x="238627" y="1752600"/>
            <a:ext cx="8077200" cy="6057900"/>
          </a:xfrm>
          <a:prstGeom prst="rect">
            <a:avLst/>
          </a:prstGeom>
        </p:spPr>
      </p:pic>
      <p:sp>
        <p:nvSpPr>
          <p:cNvPr id="6" name="Текст 10"/>
          <p:cNvSpPr txBox="1">
            <a:spLocks/>
          </p:cNvSpPr>
          <p:nvPr/>
        </p:nvSpPr>
        <p:spPr>
          <a:xfrm>
            <a:off x="8610600" y="1752600"/>
            <a:ext cx="9752598" cy="60579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4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«Край наш многонациональный, вы прекрасно это знаете. Каждый раз цифры мне дают всё больше.</a:t>
            </a:r>
            <a:endParaRPr lang="en-US" sz="4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4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Уже</a:t>
            </a:r>
            <a:r>
              <a:rPr lang="ru-RU" sz="4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169 </a:t>
            </a:r>
            <a:r>
              <a:rPr lang="ru-RU" sz="4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у нас зарегистрировано народностей — национальностей на территории Красноярского края. И мы живём здесь уже давно, живём дружно. Благодаря нашей слаженной, совместной с вами работе»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7567347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6233" y="114300"/>
            <a:ext cx="18582774" cy="10287000"/>
          </a:xfrm>
          <a:custGeom>
            <a:avLst/>
            <a:gdLst/>
            <a:ahLst/>
            <a:cxnLst/>
            <a:rect l="l" t="t" r="r" b="b"/>
            <a:pathLst>
              <a:path w="18582774" h="10287000">
                <a:moveTo>
                  <a:pt x="0" y="0"/>
                </a:moveTo>
                <a:lnTo>
                  <a:pt x="18582773" y="0"/>
                </a:lnTo>
                <a:lnTo>
                  <a:pt x="1858277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977" b="-1773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94247" y="7326101"/>
            <a:ext cx="18476495" cy="5509355"/>
          </a:xfrm>
          <a:custGeom>
            <a:avLst/>
            <a:gdLst/>
            <a:ahLst/>
            <a:cxnLst/>
            <a:rect l="l" t="t" r="r" b="b"/>
            <a:pathLst>
              <a:path w="18476495" h="5509355">
                <a:moveTo>
                  <a:pt x="0" y="0"/>
                </a:moveTo>
                <a:lnTo>
                  <a:pt x="18476494" y="0"/>
                </a:lnTo>
                <a:lnTo>
                  <a:pt x="18476494" y="5509355"/>
                </a:lnTo>
                <a:lnTo>
                  <a:pt x="0" y="55093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Заголовок 7"/>
          <p:cNvSpPr txBox="1">
            <a:spLocks/>
          </p:cNvSpPr>
          <p:nvPr/>
        </p:nvSpPr>
        <p:spPr>
          <a:xfrm>
            <a:off x="2971800" y="644335"/>
            <a:ext cx="14096999" cy="199283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2026 года учреждены новые праздники: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8"/>
          <p:cNvSpPr txBox="1">
            <a:spLocks/>
          </p:cNvSpPr>
          <p:nvPr/>
        </p:nvSpPr>
        <p:spPr>
          <a:xfrm>
            <a:off x="2057400" y="3281503"/>
            <a:ext cx="14401800" cy="357822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spcBef>
                <a:spcPts val="0"/>
              </a:spcBef>
              <a:buNone/>
            </a:pPr>
            <a:r>
              <a:rPr lang="ru-RU" sz="4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30 апреля</a:t>
            </a:r>
          </a:p>
          <a:p>
            <a:pPr marL="0" indent="0" algn="ctr">
              <a:lnSpc>
                <a:spcPct val="114000"/>
              </a:lnSpc>
              <a:spcBef>
                <a:spcPts val="0"/>
              </a:spcBef>
              <a:buNone/>
            </a:pPr>
            <a:r>
              <a:rPr lang="ru-RU" sz="4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День коренных малочисленных народов Российской Федерации</a:t>
            </a:r>
            <a:endParaRPr lang="ru-RU" sz="4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61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0526" y="0"/>
            <a:ext cx="18582774" cy="10287000"/>
          </a:xfrm>
          <a:custGeom>
            <a:avLst/>
            <a:gdLst/>
            <a:ahLst/>
            <a:cxnLst/>
            <a:rect l="l" t="t" r="r" b="b"/>
            <a:pathLst>
              <a:path w="18582774" h="10287000">
                <a:moveTo>
                  <a:pt x="0" y="0"/>
                </a:moveTo>
                <a:lnTo>
                  <a:pt x="18582773" y="0"/>
                </a:lnTo>
                <a:lnTo>
                  <a:pt x="1858277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977" b="-1773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94247" y="7326101"/>
            <a:ext cx="18476495" cy="5509355"/>
          </a:xfrm>
          <a:custGeom>
            <a:avLst/>
            <a:gdLst/>
            <a:ahLst/>
            <a:cxnLst/>
            <a:rect l="l" t="t" r="r" b="b"/>
            <a:pathLst>
              <a:path w="18476495" h="5509355">
                <a:moveTo>
                  <a:pt x="0" y="0"/>
                </a:moveTo>
                <a:lnTo>
                  <a:pt x="18476494" y="0"/>
                </a:lnTo>
                <a:lnTo>
                  <a:pt x="18476494" y="5509355"/>
                </a:lnTo>
                <a:lnTo>
                  <a:pt x="0" y="55093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007876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20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0526" y="0"/>
            <a:ext cx="18582774" cy="10287000"/>
          </a:xfrm>
          <a:custGeom>
            <a:avLst/>
            <a:gdLst/>
            <a:ahLst/>
            <a:cxnLst/>
            <a:rect l="l" t="t" r="r" b="b"/>
            <a:pathLst>
              <a:path w="18582774" h="10287000">
                <a:moveTo>
                  <a:pt x="0" y="0"/>
                </a:moveTo>
                <a:lnTo>
                  <a:pt x="18582773" y="0"/>
                </a:lnTo>
                <a:lnTo>
                  <a:pt x="1858277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977" b="-1773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22503" y="-385257"/>
            <a:ext cx="6901165" cy="4181932"/>
          </a:xfrm>
          <a:custGeom>
            <a:avLst/>
            <a:gdLst/>
            <a:ahLst/>
            <a:cxnLst/>
            <a:rect l="l" t="t" r="r" b="b"/>
            <a:pathLst>
              <a:path w="6901165" h="4181932">
                <a:moveTo>
                  <a:pt x="0" y="0"/>
                </a:moveTo>
                <a:lnTo>
                  <a:pt x="6901164" y="0"/>
                </a:lnTo>
                <a:lnTo>
                  <a:pt x="6901164" y="4181932"/>
                </a:lnTo>
                <a:lnTo>
                  <a:pt x="0" y="41819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220" b="-822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94247" y="7326101"/>
            <a:ext cx="18476495" cy="5509355"/>
          </a:xfrm>
          <a:custGeom>
            <a:avLst/>
            <a:gdLst/>
            <a:ahLst/>
            <a:cxnLst/>
            <a:rect l="l" t="t" r="r" b="b"/>
            <a:pathLst>
              <a:path w="18476495" h="5509355">
                <a:moveTo>
                  <a:pt x="0" y="0"/>
                </a:moveTo>
                <a:lnTo>
                  <a:pt x="18476494" y="0"/>
                </a:lnTo>
                <a:lnTo>
                  <a:pt x="18476494" y="5509355"/>
                </a:lnTo>
                <a:lnTo>
                  <a:pt x="0" y="5509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Подзаголовок 8"/>
          <p:cNvSpPr txBox="1">
            <a:spLocks/>
          </p:cNvSpPr>
          <p:nvPr/>
        </p:nvSpPr>
        <p:spPr>
          <a:xfrm>
            <a:off x="2209800" y="3619500"/>
            <a:ext cx="13563600" cy="495299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spcBef>
                <a:spcPts val="0"/>
              </a:spcBef>
              <a:buNone/>
            </a:pPr>
            <a:r>
              <a:rPr lang="ru-RU" sz="4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«В наступившем году планируется усилить акцент на укрепление единства и межнационального согласия»</a:t>
            </a:r>
          </a:p>
          <a:p>
            <a:pPr marL="0" indent="0" algn="r">
              <a:lnSpc>
                <a:spcPct val="114000"/>
              </a:lnSpc>
              <a:spcBef>
                <a:spcPts val="0"/>
              </a:spcBef>
              <a:buNone/>
            </a:pPr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В.В. Путин</a:t>
            </a:r>
            <a:endParaRPr lang="ru-RU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08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DE0E6">
                <a:alpha val="100000"/>
              </a:srgbClr>
            </a:gs>
            <a:gs pos="100000">
              <a:srgbClr val="004AA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7273" y="0"/>
            <a:ext cx="18582774" cy="10287000"/>
          </a:xfrm>
          <a:custGeom>
            <a:avLst/>
            <a:gdLst/>
            <a:ahLst/>
            <a:cxnLst/>
            <a:rect l="l" t="t" r="r" b="b"/>
            <a:pathLst>
              <a:path w="18582774" h="10287000">
                <a:moveTo>
                  <a:pt x="0" y="0"/>
                </a:moveTo>
                <a:lnTo>
                  <a:pt x="18582773" y="0"/>
                </a:lnTo>
                <a:lnTo>
                  <a:pt x="1858277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977" b="-1773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94247" y="7326101"/>
            <a:ext cx="18476495" cy="5509355"/>
          </a:xfrm>
          <a:custGeom>
            <a:avLst/>
            <a:gdLst/>
            <a:ahLst/>
            <a:cxnLst/>
            <a:rect l="l" t="t" r="r" b="b"/>
            <a:pathLst>
              <a:path w="18476495" h="5509355">
                <a:moveTo>
                  <a:pt x="0" y="0"/>
                </a:moveTo>
                <a:lnTo>
                  <a:pt x="18476494" y="0"/>
                </a:lnTo>
                <a:lnTo>
                  <a:pt x="18476494" y="5509355"/>
                </a:lnTo>
                <a:lnTo>
                  <a:pt x="0" y="55093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5" name="Объект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836578"/>
            <a:ext cx="4015558" cy="2667000"/>
          </a:xfrm>
          <a:prstGeom prst="rect">
            <a:avLst/>
          </a:prstGeom>
        </p:spPr>
      </p:pic>
      <p:pic>
        <p:nvPicPr>
          <p:cNvPr id="6" name="Объект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626" y="1825019"/>
            <a:ext cx="3622411" cy="2667000"/>
          </a:xfrm>
          <a:prstGeom prst="rect">
            <a:avLst/>
          </a:prstGeom>
        </p:spPr>
      </p:pic>
      <p:pic>
        <p:nvPicPr>
          <p:cNvPr id="7" name="Объект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1843579"/>
            <a:ext cx="4049676" cy="2667000"/>
          </a:xfrm>
          <a:prstGeom prst="rect">
            <a:avLst/>
          </a:prstGeom>
        </p:spPr>
      </p:pic>
      <p:pic>
        <p:nvPicPr>
          <p:cNvPr id="8" name="Объект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6123" y="1861445"/>
            <a:ext cx="3973702" cy="26491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93" y="4755901"/>
            <a:ext cx="4015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Долганы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40036" y="4725613"/>
            <a:ext cx="4015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Кеты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255097" y="4755901"/>
            <a:ext cx="4015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Нганасаны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883519" y="4730360"/>
            <a:ext cx="4015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Ненцы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Объект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75" y="5779027"/>
            <a:ext cx="4015558" cy="297984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8600" y="8877300"/>
            <a:ext cx="4015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Селькупы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Объект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236" y="5536373"/>
            <a:ext cx="3276600" cy="3314097"/>
          </a:xfrm>
          <a:prstGeom prst="rect">
            <a:avLst/>
          </a:prstGeom>
        </p:spPr>
      </p:pic>
      <p:pic>
        <p:nvPicPr>
          <p:cNvPr id="16" name="Объект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569" y="5536373"/>
            <a:ext cx="4193981" cy="2881432"/>
          </a:xfrm>
          <a:prstGeom prst="rect">
            <a:avLst/>
          </a:prstGeom>
        </p:spPr>
      </p:pic>
      <p:pic>
        <p:nvPicPr>
          <p:cNvPr id="17" name="Объект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8512" y="5655548"/>
            <a:ext cx="3771313" cy="291001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636053" y="8877299"/>
            <a:ext cx="4015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Чулымцы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043506" y="8767328"/>
            <a:ext cx="4015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Эвенки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576531" y="8767328"/>
            <a:ext cx="4015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Энцы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47800" y="266700"/>
            <a:ext cx="1554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Народы Красноярского края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09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0526" y="0"/>
            <a:ext cx="18582774" cy="10287000"/>
          </a:xfrm>
          <a:custGeom>
            <a:avLst/>
            <a:gdLst/>
            <a:ahLst/>
            <a:cxnLst/>
            <a:rect l="l" t="t" r="r" b="b"/>
            <a:pathLst>
              <a:path w="18582774" h="10287000">
                <a:moveTo>
                  <a:pt x="0" y="0"/>
                </a:moveTo>
                <a:lnTo>
                  <a:pt x="18582773" y="0"/>
                </a:lnTo>
                <a:lnTo>
                  <a:pt x="1858277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977" b="-1773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94247" y="7326101"/>
            <a:ext cx="18476495" cy="5509355"/>
          </a:xfrm>
          <a:custGeom>
            <a:avLst/>
            <a:gdLst/>
            <a:ahLst/>
            <a:cxnLst/>
            <a:rect l="l" t="t" r="r" b="b"/>
            <a:pathLst>
              <a:path w="18476495" h="5509355">
                <a:moveTo>
                  <a:pt x="0" y="0"/>
                </a:moveTo>
                <a:lnTo>
                  <a:pt x="18476494" y="0"/>
                </a:lnTo>
                <a:lnTo>
                  <a:pt x="18476494" y="5509355"/>
                </a:lnTo>
                <a:lnTo>
                  <a:pt x="0" y="55093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Подзаголовок 8"/>
          <p:cNvSpPr txBox="1">
            <a:spLocks/>
          </p:cNvSpPr>
          <p:nvPr/>
        </p:nvSpPr>
        <p:spPr>
          <a:xfrm>
            <a:off x="1013661" y="2931044"/>
            <a:ext cx="16154400" cy="439505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spcBef>
                <a:spcPts val="0"/>
              </a:spcBef>
              <a:buNone/>
            </a:pPr>
            <a:r>
              <a:rPr lang="ru-RU" sz="4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 сентября </a:t>
            </a:r>
            <a:endParaRPr lang="ru-RU" sz="48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4000"/>
              </a:lnSpc>
              <a:spcBef>
                <a:spcPts val="0"/>
              </a:spcBef>
              <a:buNone/>
            </a:pPr>
            <a:r>
              <a:rPr lang="ru-RU" sz="4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День языков народов Российской Федерации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2729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0526" y="0"/>
            <a:ext cx="18582774" cy="10287000"/>
          </a:xfrm>
          <a:custGeom>
            <a:avLst/>
            <a:gdLst/>
            <a:ahLst/>
            <a:cxnLst/>
            <a:rect l="l" t="t" r="r" b="b"/>
            <a:pathLst>
              <a:path w="18582774" h="10287000">
                <a:moveTo>
                  <a:pt x="0" y="0"/>
                </a:moveTo>
                <a:lnTo>
                  <a:pt x="18582773" y="0"/>
                </a:lnTo>
                <a:lnTo>
                  <a:pt x="1858277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977" b="-1773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94247" y="7326101"/>
            <a:ext cx="18476495" cy="5509355"/>
          </a:xfrm>
          <a:custGeom>
            <a:avLst/>
            <a:gdLst/>
            <a:ahLst/>
            <a:cxnLst/>
            <a:rect l="l" t="t" r="r" b="b"/>
            <a:pathLst>
              <a:path w="18476495" h="5509355">
                <a:moveTo>
                  <a:pt x="0" y="0"/>
                </a:moveTo>
                <a:lnTo>
                  <a:pt x="18476494" y="0"/>
                </a:lnTo>
                <a:lnTo>
                  <a:pt x="18476494" y="5509355"/>
                </a:lnTo>
                <a:lnTo>
                  <a:pt x="0" y="55093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-19050"/>
            <a:ext cx="10287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1773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0526" y="0"/>
            <a:ext cx="18582774" cy="10287000"/>
          </a:xfrm>
          <a:custGeom>
            <a:avLst/>
            <a:gdLst/>
            <a:ahLst/>
            <a:cxnLst/>
            <a:rect l="l" t="t" r="r" b="b"/>
            <a:pathLst>
              <a:path w="18582774" h="10287000">
                <a:moveTo>
                  <a:pt x="0" y="0"/>
                </a:moveTo>
                <a:lnTo>
                  <a:pt x="18582773" y="0"/>
                </a:lnTo>
                <a:lnTo>
                  <a:pt x="1858277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977" b="-1773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94247" y="7326101"/>
            <a:ext cx="18476495" cy="5509355"/>
          </a:xfrm>
          <a:custGeom>
            <a:avLst/>
            <a:gdLst/>
            <a:ahLst/>
            <a:cxnLst/>
            <a:rect l="l" t="t" r="r" b="b"/>
            <a:pathLst>
              <a:path w="18476495" h="5509355">
                <a:moveTo>
                  <a:pt x="0" y="0"/>
                </a:moveTo>
                <a:lnTo>
                  <a:pt x="18476494" y="0"/>
                </a:lnTo>
                <a:lnTo>
                  <a:pt x="18476494" y="5509355"/>
                </a:lnTo>
                <a:lnTo>
                  <a:pt x="0" y="55093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0" y="2786639"/>
            <a:ext cx="14401800" cy="7500361"/>
          </a:xfrm>
          <a:prstGeom prst="rect">
            <a:avLst/>
          </a:prstGeom>
        </p:spPr>
      </p:pic>
      <p:sp>
        <p:nvSpPr>
          <p:cNvPr id="6" name="Заголовок 7"/>
          <p:cNvSpPr txBox="1">
            <a:spLocks/>
          </p:cNvSpPr>
          <p:nvPr/>
        </p:nvSpPr>
        <p:spPr>
          <a:xfrm>
            <a:off x="1600200" y="238182"/>
            <a:ext cx="15240000" cy="223831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сентября – день рождения </a:t>
            </a:r>
            <a:b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поэта Расула Гамзатова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0751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0526" y="0"/>
            <a:ext cx="18582774" cy="10287000"/>
          </a:xfrm>
          <a:custGeom>
            <a:avLst/>
            <a:gdLst/>
            <a:ahLst/>
            <a:cxnLst/>
            <a:rect l="l" t="t" r="r" b="b"/>
            <a:pathLst>
              <a:path w="18582774" h="10287000">
                <a:moveTo>
                  <a:pt x="0" y="0"/>
                </a:moveTo>
                <a:lnTo>
                  <a:pt x="18582773" y="0"/>
                </a:lnTo>
                <a:lnTo>
                  <a:pt x="1858277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977" b="-1773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94247" y="7326101"/>
            <a:ext cx="18476495" cy="5509355"/>
          </a:xfrm>
          <a:custGeom>
            <a:avLst/>
            <a:gdLst/>
            <a:ahLst/>
            <a:cxnLst/>
            <a:rect l="l" t="t" r="r" b="b"/>
            <a:pathLst>
              <a:path w="18476495" h="5509355">
                <a:moveTo>
                  <a:pt x="0" y="0"/>
                </a:moveTo>
                <a:lnTo>
                  <a:pt x="18476494" y="0"/>
                </a:lnTo>
                <a:lnTo>
                  <a:pt x="18476494" y="5509355"/>
                </a:lnTo>
                <a:lnTo>
                  <a:pt x="0" y="55093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Подзаголовок 8"/>
          <p:cNvSpPr txBox="1">
            <a:spLocks/>
          </p:cNvSpPr>
          <p:nvPr/>
        </p:nvSpPr>
        <p:spPr>
          <a:xfrm>
            <a:off x="1365161" y="1751527"/>
            <a:ext cx="16008439" cy="704957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  <a:spcBef>
                <a:spcPts val="0"/>
              </a:spcBef>
            </a:pP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4000"/>
              </a:lnSpc>
              <a:spcBef>
                <a:spcPts val="0"/>
              </a:spcBef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регионального проекта образовательными организациями запланирован в марте – мае 2026 года онлайн-марафон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«Сила России – в единстве народа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4000"/>
              </a:lnSpc>
              <a:spcBef>
                <a:spcPts val="0"/>
              </a:spcBef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Марафон проводится в целях сохранения и укрепления традиционных ценностей, обеспечения их передачи от поколения к поколению, противодействия распространению деструктивной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идеологии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4000"/>
              </a:lnSpc>
              <a:spcBef>
                <a:spcPts val="0"/>
              </a:spcBef>
              <a:buNone/>
            </a:pP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5764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DE0E6">
                <a:alpha val="100000"/>
              </a:srgbClr>
            </a:gs>
            <a:gs pos="100000">
              <a:srgbClr val="004AA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0526" y="0"/>
            <a:ext cx="18582774" cy="10287000"/>
          </a:xfrm>
          <a:custGeom>
            <a:avLst/>
            <a:gdLst/>
            <a:ahLst/>
            <a:cxnLst/>
            <a:rect l="l" t="t" r="r" b="b"/>
            <a:pathLst>
              <a:path w="18582774" h="10287000">
                <a:moveTo>
                  <a:pt x="0" y="0"/>
                </a:moveTo>
                <a:lnTo>
                  <a:pt x="18582773" y="0"/>
                </a:lnTo>
                <a:lnTo>
                  <a:pt x="1858277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977" b="-1773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94247" y="7326101"/>
            <a:ext cx="18476495" cy="5509355"/>
          </a:xfrm>
          <a:custGeom>
            <a:avLst/>
            <a:gdLst/>
            <a:ahLst/>
            <a:cxnLst/>
            <a:rect l="l" t="t" r="r" b="b"/>
            <a:pathLst>
              <a:path w="18476495" h="5509355">
                <a:moveTo>
                  <a:pt x="0" y="0"/>
                </a:moveTo>
                <a:lnTo>
                  <a:pt x="18476494" y="0"/>
                </a:lnTo>
                <a:lnTo>
                  <a:pt x="18476494" y="5509355"/>
                </a:lnTo>
                <a:lnTo>
                  <a:pt x="0" y="55093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61" y="0"/>
            <a:ext cx="16611600" cy="1024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243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0526" y="0"/>
            <a:ext cx="18582774" cy="10287000"/>
          </a:xfrm>
          <a:custGeom>
            <a:avLst/>
            <a:gdLst/>
            <a:ahLst/>
            <a:cxnLst/>
            <a:rect l="l" t="t" r="r" b="b"/>
            <a:pathLst>
              <a:path w="18582774" h="10287000">
                <a:moveTo>
                  <a:pt x="0" y="0"/>
                </a:moveTo>
                <a:lnTo>
                  <a:pt x="18582773" y="0"/>
                </a:lnTo>
                <a:lnTo>
                  <a:pt x="1858277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977" b="-1773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94247" y="7326101"/>
            <a:ext cx="18476495" cy="5509355"/>
          </a:xfrm>
          <a:custGeom>
            <a:avLst/>
            <a:gdLst/>
            <a:ahLst/>
            <a:cxnLst/>
            <a:rect l="l" t="t" r="r" b="b"/>
            <a:pathLst>
              <a:path w="18476495" h="5509355">
                <a:moveTo>
                  <a:pt x="0" y="0"/>
                </a:moveTo>
                <a:lnTo>
                  <a:pt x="18476494" y="0"/>
                </a:lnTo>
                <a:lnTo>
                  <a:pt x="18476494" y="5509355"/>
                </a:lnTo>
                <a:lnTo>
                  <a:pt x="0" y="55093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Подзаголовок 8"/>
          <p:cNvSpPr txBox="1">
            <a:spLocks/>
          </p:cNvSpPr>
          <p:nvPr/>
        </p:nvSpPr>
        <p:spPr>
          <a:xfrm>
            <a:off x="2133600" y="3238500"/>
            <a:ext cx="13944600" cy="5029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spcBef>
                <a:spcPts val="0"/>
              </a:spcBef>
              <a:buNone/>
            </a:pPr>
            <a:r>
              <a:rPr lang="ru-RU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«Россия – это семья семей, где вместе живут разные народы, и любые трудности можно преодолеть сообща»</a:t>
            </a:r>
          </a:p>
          <a:p>
            <a:pPr marL="0" indent="0" algn="r">
              <a:lnSpc>
                <a:spcPct val="114000"/>
              </a:lnSpc>
              <a:spcBef>
                <a:spcPts val="0"/>
              </a:spcBef>
              <a:buNone/>
            </a:pP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В.В. Путин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40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0526" y="0"/>
            <a:ext cx="18582774" cy="10287000"/>
          </a:xfrm>
          <a:custGeom>
            <a:avLst/>
            <a:gdLst/>
            <a:ahLst/>
            <a:cxnLst/>
            <a:rect l="l" t="t" r="r" b="b"/>
            <a:pathLst>
              <a:path w="18582774" h="10287000">
                <a:moveTo>
                  <a:pt x="0" y="0"/>
                </a:moveTo>
                <a:lnTo>
                  <a:pt x="18582773" y="0"/>
                </a:lnTo>
                <a:lnTo>
                  <a:pt x="1858277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977" b="-1773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22503" y="-385257"/>
            <a:ext cx="6901165" cy="4181932"/>
          </a:xfrm>
          <a:custGeom>
            <a:avLst/>
            <a:gdLst/>
            <a:ahLst/>
            <a:cxnLst/>
            <a:rect l="l" t="t" r="r" b="b"/>
            <a:pathLst>
              <a:path w="6901165" h="4181932">
                <a:moveTo>
                  <a:pt x="0" y="0"/>
                </a:moveTo>
                <a:lnTo>
                  <a:pt x="6901164" y="0"/>
                </a:lnTo>
                <a:lnTo>
                  <a:pt x="6901164" y="4181932"/>
                </a:lnTo>
                <a:lnTo>
                  <a:pt x="0" y="41819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220" b="-822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94247" y="7326101"/>
            <a:ext cx="18476495" cy="5509355"/>
          </a:xfrm>
          <a:custGeom>
            <a:avLst/>
            <a:gdLst/>
            <a:ahLst/>
            <a:cxnLst/>
            <a:rect l="l" t="t" r="r" b="b"/>
            <a:pathLst>
              <a:path w="18476495" h="5509355">
                <a:moveTo>
                  <a:pt x="0" y="0"/>
                </a:moveTo>
                <a:lnTo>
                  <a:pt x="18476494" y="0"/>
                </a:lnTo>
                <a:lnTo>
                  <a:pt x="18476494" y="5509355"/>
                </a:lnTo>
                <a:lnTo>
                  <a:pt x="0" y="5509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5" name="Объект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2933700"/>
            <a:ext cx="9707768" cy="5480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13" t="-6101" b="-1"/>
          <a:stretch/>
        </p:blipFill>
        <p:spPr>
          <a:xfrm>
            <a:off x="10938937" y="1485900"/>
            <a:ext cx="7229245" cy="731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2781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0526" y="0"/>
            <a:ext cx="18582774" cy="10287000"/>
          </a:xfrm>
          <a:custGeom>
            <a:avLst/>
            <a:gdLst/>
            <a:ahLst/>
            <a:cxnLst/>
            <a:rect l="l" t="t" r="r" b="b"/>
            <a:pathLst>
              <a:path w="18582774" h="10287000">
                <a:moveTo>
                  <a:pt x="0" y="0"/>
                </a:moveTo>
                <a:lnTo>
                  <a:pt x="18582773" y="0"/>
                </a:lnTo>
                <a:lnTo>
                  <a:pt x="1858277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977" b="-1773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22503" y="-385257"/>
            <a:ext cx="6901165" cy="4181932"/>
          </a:xfrm>
          <a:custGeom>
            <a:avLst/>
            <a:gdLst/>
            <a:ahLst/>
            <a:cxnLst/>
            <a:rect l="l" t="t" r="r" b="b"/>
            <a:pathLst>
              <a:path w="6901165" h="4181932">
                <a:moveTo>
                  <a:pt x="0" y="0"/>
                </a:moveTo>
                <a:lnTo>
                  <a:pt x="6901164" y="0"/>
                </a:lnTo>
                <a:lnTo>
                  <a:pt x="6901164" y="4181932"/>
                </a:lnTo>
                <a:lnTo>
                  <a:pt x="0" y="41819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220" b="-822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94247" y="7326101"/>
            <a:ext cx="18476495" cy="5509355"/>
          </a:xfrm>
          <a:custGeom>
            <a:avLst/>
            <a:gdLst/>
            <a:ahLst/>
            <a:cxnLst/>
            <a:rect l="l" t="t" r="r" b="b"/>
            <a:pathLst>
              <a:path w="18476495" h="5509355">
                <a:moveTo>
                  <a:pt x="0" y="0"/>
                </a:moveTo>
                <a:lnTo>
                  <a:pt x="18476494" y="0"/>
                </a:lnTo>
                <a:lnTo>
                  <a:pt x="18476494" y="5509355"/>
                </a:lnTo>
                <a:lnTo>
                  <a:pt x="0" y="5509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000" y="1866900"/>
            <a:ext cx="11050192" cy="686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509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0526" y="0"/>
            <a:ext cx="18582774" cy="10287000"/>
          </a:xfrm>
          <a:custGeom>
            <a:avLst/>
            <a:gdLst/>
            <a:ahLst/>
            <a:cxnLst/>
            <a:rect l="l" t="t" r="r" b="b"/>
            <a:pathLst>
              <a:path w="18582774" h="10287000">
                <a:moveTo>
                  <a:pt x="0" y="0"/>
                </a:moveTo>
                <a:lnTo>
                  <a:pt x="18582773" y="0"/>
                </a:lnTo>
                <a:lnTo>
                  <a:pt x="1858277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977" b="-1773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22503" y="-385257"/>
            <a:ext cx="6901165" cy="4181932"/>
          </a:xfrm>
          <a:custGeom>
            <a:avLst/>
            <a:gdLst/>
            <a:ahLst/>
            <a:cxnLst/>
            <a:rect l="l" t="t" r="r" b="b"/>
            <a:pathLst>
              <a:path w="6901165" h="4181932">
                <a:moveTo>
                  <a:pt x="0" y="0"/>
                </a:moveTo>
                <a:lnTo>
                  <a:pt x="6901164" y="0"/>
                </a:lnTo>
                <a:lnTo>
                  <a:pt x="6901164" y="4181932"/>
                </a:lnTo>
                <a:lnTo>
                  <a:pt x="0" y="41819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220" b="-822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94247" y="7326101"/>
            <a:ext cx="18476495" cy="5509355"/>
          </a:xfrm>
          <a:custGeom>
            <a:avLst/>
            <a:gdLst/>
            <a:ahLst/>
            <a:cxnLst/>
            <a:rect l="l" t="t" r="r" b="b"/>
            <a:pathLst>
              <a:path w="18476495" h="5509355">
                <a:moveTo>
                  <a:pt x="0" y="0"/>
                </a:moveTo>
                <a:lnTo>
                  <a:pt x="18476494" y="0"/>
                </a:lnTo>
                <a:lnTo>
                  <a:pt x="18476494" y="5509355"/>
                </a:lnTo>
                <a:lnTo>
                  <a:pt x="0" y="5509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400" y="2705100"/>
            <a:ext cx="12995596" cy="684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294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0526" y="0"/>
            <a:ext cx="18582774" cy="10287000"/>
          </a:xfrm>
          <a:custGeom>
            <a:avLst/>
            <a:gdLst/>
            <a:ahLst/>
            <a:cxnLst/>
            <a:rect l="l" t="t" r="r" b="b"/>
            <a:pathLst>
              <a:path w="18582774" h="10287000">
                <a:moveTo>
                  <a:pt x="0" y="0"/>
                </a:moveTo>
                <a:lnTo>
                  <a:pt x="18582773" y="0"/>
                </a:lnTo>
                <a:lnTo>
                  <a:pt x="1858277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977" b="-1773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22503" y="-385257"/>
            <a:ext cx="6901165" cy="4181932"/>
          </a:xfrm>
          <a:custGeom>
            <a:avLst/>
            <a:gdLst/>
            <a:ahLst/>
            <a:cxnLst/>
            <a:rect l="l" t="t" r="r" b="b"/>
            <a:pathLst>
              <a:path w="6901165" h="4181932">
                <a:moveTo>
                  <a:pt x="0" y="0"/>
                </a:moveTo>
                <a:lnTo>
                  <a:pt x="6901164" y="0"/>
                </a:lnTo>
                <a:lnTo>
                  <a:pt x="6901164" y="4181932"/>
                </a:lnTo>
                <a:lnTo>
                  <a:pt x="0" y="41819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220" b="-822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94247" y="7326101"/>
            <a:ext cx="18476495" cy="5509355"/>
          </a:xfrm>
          <a:custGeom>
            <a:avLst/>
            <a:gdLst/>
            <a:ahLst/>
            <a:cxnLst/>
            <a:rect l="l" t="t" r="r" b="b"/>
            <a:pathLst>
              <a:path w="18476495" h="5509355">
                <a:moveTo>
                  <a:pt x="0" y="0"/>
                </a:moveTo>
                <a:lnTo>
                  <a:pt x="18476494" y="0"/>
                </a:lnTo>
                <a:lnTo>
                  <a:pt x="18476494" y="5509355"/>
                </a:lnTo>
                <a:lnTo>
                  <a:pt x="0" y="5509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8662" y="1866900"/>
            <a:ext cx="11720982" cy="760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90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0526" y="0"/>
            <a:ext cx="18582774" cy="10287000"/>
          </a:xfrm>
          <a:custGeom>
            <a:avLst/>
            <a:gdLst/>
            <a:ahLst/>
            <a:cxnLst/>
            <a:rect l="l" t="t" r="r" b="b"/>
            <a:pathLst>
              <a:path w="18582774" h="10287000">
                <a:moveTo>
                  <a:pt x="0" y="0"/>
                </a:moveTo>
                <a:lnTo>
                  <a:pt x="18582773" y="0"/>
                </a:lnTo>
                <a:lnTo>
                  <a:pt x="1858277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977" b="-1773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22503" y="-385257"/>
            <a:ext cx="6901165" cy="4181932"/>
          </a:xfrm>
          <a:custGeom>
            <a:avLst/>
            <a:gdLst/>
            <a:ahLst/>
            <a:cxnLst/>
            <a:rect l="l" t="t" r="r" b="b"/>
            <a:pathLst>
              <a:path w="6901165" h="4181932">
                <a:moveTo>
                  <a:pt x="0" y="0"/>
                </a:moveTo>
                <a:lnTo>
                  <a:pt x="6901164" y="0"/>
                </a:lnTo>
                <a:lnTo>
                  <a:pt x="6901164" y="4181932"/>
                </a:lnTo>
                <a:lnTo>
                  <a:pt x="0" y="41819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220" b="-822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94247" y="7326101"/>
            <a:ext cx="18476495" cy="5509355"/>
          </a:xfrm>
          <a:custGeom>
            <a:avLst/>
            <a:gdLst/>
            <a:ahLst/>
            <a:cxnLst/>
            <a:rect l="l" t="t" r="r" b="b"/>
            <a:pathLst>
              <a:path w="18476495" h="5509355">
                <a:moveTo>
                  <a:pt x="0" y="0"/>
                </a:moveTo>
                <a:lnTo>
                  <a:pt x="18476494" y="0"/>
                </a:lnTo>
                <a:lnTo>
                  <a:pt x="18476494" y="5509355"/>
                </a:lnTo>
                <a:lnTo>
                  <a:pt x="0" y="5509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0639" y="876300"/>
            <a:ext cx="10720754" cy="826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108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0526" y="0"/>
            <a:ext cx="18582774" cy="10287000"/>
          </a:xfrm>
          <a:custGeom>
            <a:avLst/>
            <a:gdLst/>
            <a:ahLst/>
            <a:cxnLst/>
            <a:rect l="l" t="t" r="r" b="b"/>
            <a:pathLst>
              <a:path w="18582774" h="10287000">
                <a:moveTo>
                  <a:pt x="0" y="0"/>
                </a:moveTo>
                <a:lnTo>
                  <a:pt x="18582773" y="0"/>
                </a:lnTo>
                <a:lnTo>
                  <a:pt x="1858277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977" b="-1773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94247" y="7326101"/>
            <a:ext cx="18476495" cy="5509355"/>
          </a:xfrm>
          <a:custGeom>
            <a:avLst/>
            <a:gdLst/>
            <a:ahLst/>
            <a:cxnLst/>
            <a:rect l="l" t="t" r="r" b="b"/>
            <a:pathLst>
              <a:path w="18476495" h="5509355">
                <a:moveTo>
                  <a:pt x="0" y="0"/>
                </a:moveTo>
                <a:lnTo>
                  <a:pt x="18476494" y="0"/>
                </a:lnTo>
                <a:lnTo>
                  <a:pt x="18476494" y="5509355"/>
                </a:lnTo>
                <a:lnTo>
                  <a:pt x="0" y="55093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647700"/>
            <a:ext cx="14706600" cy="919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661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523</Words>
  <Application>Microsoft Office PowerPoint</Application>
  <PresentationFormat>Произвольный</PresentationFormat>
  <Paragraphs>77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0" baseType="lpstr">
      <vt:lpstr>Calibri</vt:lpstr>
      <vt:lpstr>Times New Roman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Уважаемый Иван Иванов!</dc:title>
  <cp:lastModifiedBy>Пользователь</cp:lastModifiedBy>
  <cp:revision>28</cp:revision>
  <dcterms:created xsi:type="dcterms:W3CDTF">2006-08-16T00:00:00Z</dcterms:created>
  <dcterms:modified xsi:type="dcterms:W3CDTF">2026-03-11T03:08:18Z</dcterms:modified>
  <dc:identifier>DAGOvmLxse0</dc:identifier>
</cp:coreProperties>
</file>